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7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9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8CA568C-78FB-43E5-AEA8-F6D2D7CCE2F6}" type="datetimeFigureOut">
              <a:rPr lang="ar-IQ" smtClean="0"/>
              <a:t>19/01/1441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IQ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19/01/1441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19/01/1441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8CA568C-78FB-43E5-AEA8-F6D2D7CCE2F6}" type="datetimeFigureOut">
              <a:rPr lang="ar-IQ" smtClean="0"/>
              <a:t>19/01/1441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8CA568C-78FB-43E5-AEA8-F6D2D7CCE2F6}" type="datetimeFigureOut">
              <a:rPr lang="ar-IQ" smtClean="0"/>
              <a:t>19/01/1441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8CA568C-78FB-43E5-AEA8-F6D2D7CCE2F6}" type="datetimeFigureOut">
              <a:rPr lang="ar-IQ" smtClean="0"/>
              <a:t>19/01/1441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8CA568C-78FB-43E5-AEA8-F6D2D7CCE2F6}" type="datetimeFigureOut">
              <a:rPr lang="ar-IQ" smtClean="0"/>
              <a:t>19/01/1441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19/01/1441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8CA568C-78FB-43E5-AEA8-F6D2D7CCE2F6}" type="datetimeFigureOut">
              <a:rPr lang="ar-IQ" smtClean="0"/>
              <a:t>19/01/1441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8CA568C-78FB-43E5-AEA8-F6D2D7CCE2F6}" type="datetimeFigureOut">
              <a:rPr lang="ar-IQ" smtClean="0"/>
              <a:t>19/01/1441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8CA568C-78FB-43E5-AEA8-F6D2D7CCE2F6}" type="datetimeFigureOut">
              <a:rPr lang="ar-IQ" smtClean="0"/>
              <a:t>19/01/1441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8CA568C-78FB-43E5-AEA8-F6D2D7CCE2F6}" type="datetimeFigureOut">
              <a:rPr lang="ar-IQ" smtClean="0"/>
              <a:t>19/01/1441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6858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صورة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762000"/>
            <a:ext cx="163004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512483" y="2420888"/>
            <a:ext cx="44775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</a:rPr>
              <a:t>General Biology  </a:t>
            </a:r>
            <a:endParaRPr lang="ar-IQ" sz="4000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89721" y="4077072"/>
            <a:ext cx="35477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</a:rPr>
              <a:t>Dr. </a:t>
            </a:r>
            <a:r>
              <a:rPr lang="en-US" sz="3600" b="1" dirty="0" err="1" smtClean="0">
                <a:solidFill>
                  <a:srgbClr val="FFFF00"/>
                </a:solidFill>
              </a:rPr>
              <a:t>sraa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nsayef</a:t>
            </a:r>
            <a:endParaRPr lang="ar-IQ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02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01910" y="1772816"/>
            <a:ext cx="653255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smtClean="0"/>
              <a:t>Kingdom </a:t>
            </a:r>
            <a:r>
              <a:rPr lang="en-US" sz="6600" b="1" dirty="0"/>
              <a:t>Fungi</a:t>
            </a:r>
            <a:r>
              <a:rPr lang="en-US" sz="6600" dirty="0"/>
              <a:t> </a:t>
            </a:r>
            <a:endParaRPr lang="ar-IQ" sz="6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07904" y="3020179"/>
            <a:ext cx="2052228" cy="98488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Lec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((9))</a:t>
            </a:r>
            <a:endParaRPr lang="ar-IQ" sz="4000" b="1" dirty="0">
              <a:latin typeface="Times New Roman" pitchFamily="18" charset="0"/>
              <a:cs typeface="Times New Roman" pitchFamily="18" charset="0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31354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616624"/>
          </a:xfrm>
          <a:solidFill>
            <a:schemeClr val="bg2">
              <a:lumMod val="60000"/>
              <a:lumOff val="40000"/>
            </a:schemeClr>
          </a:solidFill>
        </p:spPr>
        <p:txBody>
          <a:bodyPr>
            <a:normAutofit fontScale="32500" lnSpcReduction="20000"/>
          </a:bodyPr>
          <a:lstStyle/>
          <a:p>
            <a:pPr lvl="0" algn="l" rtl="0">
              <a:buFont typeface="Wingdings" pitchFamily="2" charset="2"/>
              <a:buChar char="v"/>
            </a:pP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Eukaryotic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, absorptive</a:t>
            </a:r>
          </a:p>
          <a:p>
            <a:pPr lvl="0" algn="l" rtl="0">
              <a:buFont typeface="Wingdings" pitchFamily="2" charset="2"/>
              <a:buChar char="v"/>
            </a:pP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Mostly multicellular</a:t>
            </a: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(except few, e.g. yeast)</a:t>
            </a:r>
          </a:p>
          <a:p>
            <a:pPr lvl="0" algn="l" rtl="0">
              <a:buFont typeface="Wingdings" pitchFamily="2" charset="2"/>
              <a:buChar char="v"/>
            </a:pP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Heterotrophic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 (decomposers &amp; parasitic)</a:t>
            </a:r>
          </a:p>
          <a:p>
            <a:pPr lvl="0" algn="l" rtl="0">
              <a:buFont typeface="Wingdings" pitchFamily="2" charset="2"/>
              <a:buChar char="v"/>
            </a:pP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Uses:</a:t>
            </a: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(medicine, food)</a:t>
            </a:r>
          </a:p>
          <a:p>
            <a:pPr lvl="0" algn="l" rtl="0">
              <a:buFont typeface="Wingdings" pitchFamily="2" charset="2"/>
              <a:buChar char="v"/>
            </a:pP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Ecological value:</a:t>
            </a: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(major decomposers, symbiotic relationships  (N</a:t>
            </a:r>
            <a:r>
              <a:rPr lang="en-US" sz="80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 fixers)</a:t>
            </a:r>
            <a:endParaRPr lang="en-US" sz="8000" dirty="0"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Font typeface="Wingdings" pitchFamily="2" charset="2"/>
              <a:buChar char="v"/>
            </a:pP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Problems: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(some strains are deadly, athletes foot, destroy library books, destroy crops)</a:t>
            </a:r>
            <a:endParaRPr lang="en-US" sz="8000" dirty="0"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Font typeface="Wingdings" pitchFamily="2" charset="2"/>
              <a:buChar char="v"/>
            </a:pP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cell walls</a:t>
            </a: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(generally of “</a:t>
            </a:r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chitin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”)</a:t>
            </a:r>
          </a:p>
          <a:p>
            <a:pPr lvl="0" algn="l" rtl="0">
              <a:buFont typeface="Wingdings" pitchFamily="2" charset="2"/>
              <a:buChar char="v"/>
            </a:pP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Spores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” as reproductive bodies</a:t>
            </a:r>
          </a:p>
          <a:p>
            <a:pPr lvl="0" algn="l" rtl="0">
              <a:buFont typeface="Wingdings" pitchFamily="2" charset="2"/>
              <a:buChar char="v"/>
            </a:pP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Unique chromosomes</a:t>
            </a: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nuclei</a:t>
            </a:r>
            <a:endParaRPr lang="en-US" sz="8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Font typeface="Wingdings" pitchFamily="2" charset="2"/>
              <a:buChar char="v"/>
            </a:pP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Includes </a:t>
            </a:r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molds, yeasts, rusts, and mushrooms</a:t>
            </a:r>
            <a:endParaRPr lang="en-US" sz="8000" dirty="0">
              <a:latin typeface="Times New Roman" pitchFamily="18" charset="0"/>
              <a:cs typeface="Times New Roman" pitchFamily="18" charset="0"/>
            </a:endParaRPr>
          </a:p>
          <a:p>
            <a:pPr marL="64008" indent="0" algn="l">
              <a:buNone/>
            </a:pPr>
            <a:endParaRPr lang="ar-IQ" sz="4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74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4572000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pPr marL="64008" lvl="0" indent="0" algn="l" rtl="0">
              <a:buNone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hyphae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vegetative bodies of most fungi, constructed of tiny filaments </a:t>
            </a:r>
          </a:p>
          <a:p>
            <a:pPr marL="64008" indent="0" algn="l">
              <a:buNone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mycelium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mass of hyphae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31-01-FungalMycelia-L.jpg                                      00004261KARL's Pocketrans              B81D7FDE: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00"/>
          <a:stretch>
            <a:fillRect/>
          </a:stretch>
        </p:blipFill>
        <p:spPr bwMode="auto">
          <a:xfrm>
            <a:off x="755576" y="1936114"/>
            <a:ext cx="7848871" cy="40131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324798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4572000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pPr marL="64008" indent="0" algn="l" rtl="0"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 of hypha 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008" lvl="0" indent="0" algn="l" rtl="0">
              <a:buNone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Septate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hypha: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008" lvl="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multicellular</a:t>
            </a:r>
          </a:p>
          <a:p>
            <a:pPr marL="64008" lvl="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walls divided by septa</a:t>
            </a:r>
          </a:p>
          <a:p>
            <a:pPr marL="64008" lvl="0" indent="0" algn="l" rtl="0">
              <a:buNone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Ceonocytic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hypha: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008" lvl="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continuous cytoplasm mass</a:t>
            </a:r>
          </a:p>
          <a:p>
            <a:pPr marL="64008" lvl="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multinucleate</a:t>
            </a:r>
          </a:p>
          <a:p>
            <a:pPr marL="64008" lvl="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no septa </a:t>
            </a:r>
          </a:p>
        </p:txBody>
      </p:sp>
      <p:pic>
        <p:nvPicPr>
          <p:cNvPr id="4" name="Picture 3" descr="31-02-CharacFungalHyphae-L.jpg                                 00004261KARL's Pocketrans              B81D7FDE: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35" r="49590" b="62720"/>
          <a:stretch>
            <a:fillRect/>
          </a:stretch>
        </p:blipFill>
        <p:spPr bwMode="auto">
          <a:xfrm>
            <a:off x="2195736" y="4293096"/>
            <a:ext cx="6480720" cy="22322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984991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4572000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pPr marL="64008" lvl="0" indent="0" algn="l" rtl="0">
              <a:buNone/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Haustoria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4008" lvl="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Modified hyphae found in parasitic fungi</a:t>
            </a:r>
          </a:p>
          <a:p>
            <a:pPr marL="64008" lvl="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Function: absorb nutrients from host </a:t>
            </a:r>
          </a:p>
          <a:p>
            <a:pPr marL="64008" lvl="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Some fungi even have hyphae adapted for preying on animals.</a:t>
            </a:r>
          </a:p>
          <a:p>
            <a:endParaRPr lang="ar-IQ" dirty="0"/>
          </a:p>
        </p:txBody>
      </p:sp>
      <p:pic>
        <p:nvPicPr>
          <p:cNvPr id="4" name="Picture 3" descr="31-02-CharacFungalHyphae-L.jpg                                 00004261KARL's Pocketrans              B81D7FDE: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" t="22586" r="-241" b="5257"/>
          <a:stretch>
            <a:fillRect/>
          </a:stretch>
        </p:blipFill>
        <p:spPr bwMode="auto">
          <a:xfrm>
            <a:off x="899592" y="3212976"/>
            <a:ext cx="7272807" cy="314742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1520333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4572000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pPr marL="64008" indent="0" algn="l">
              <a:buNone/>
            </a:pPr>
            <a:r>
              <a:rPr lang="en-US" b="1" dirty="0"/>
              <a:t>Classification of Fungi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537210" lvl="1" indent="0" algn="l" rtl="0">
              <a:buNone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Basidiomycota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537210" lvl="1" indent="0" algn="l" rtl="0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Ascomycota</a:t>
            </a:r>
          </a:p>
          <a:p>
            <a:pPr marL="537210" lvl="1" indent="0" algn="l" rtl="0">
              <a:buNone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Zygomycota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537210" lvl="1" indent="0" algn="l" rtl="0">
              <a:buNone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Deuteromycota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933836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144</TotalTime>
  <Words>169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Verve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14</cp:revision>
  <dcterms:created xsi:type="dcterms:W3CDTF">2019-09-14T08:07:35Z</dcterms:created>
  <dcterms:modified xsi:type="dcterms:W3CDTF">2019-09-18T07:43:22Z</dcterms:modified>
</cp:coreProperties>
</file>